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06/relationships/legacyDocTextInfo" Target="legacyDocTextInfo.bin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5800" y="1295400"/>
            <a:ext cx="7772400" cy="4648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CC190-2D4D-4065-9FDB-B8E258B04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AC203-555C-451F-8A06-BA82887AA7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Урок биологии 7 класс</a:t>
            </a:r>
          </a:p>
          <a:p>
            <a:r>
              <a:rPr lang="ru-RU" dirty="0" smtClean="0"/>
              <a:t>Учитель биологии Калижанова Роза </a:t>
            </a:r>
            <a:r>
              <a:rPr lang="ru-RU" dirty="0" err="1" smtClean="0"/>
              <a:t>Калдышевна</a:t>
            </a:r>
            <a:endParaRPr lang="ru-RU" dirty="0" smtClean="0"/>
          </a:p>
          <a:p>
            <a:r>
              <a:rPr lang="ru-RU" dirty="0" smtClean="0"/>
              <a:t>2017 год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Многообразие плоских червей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Взаимопроверка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695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78264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вопроса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Верный ответ</a:t>
                      </a:r>
                      <a:endParaRPr lang="ru-RU" dirty="0"/>
                    </a:p>
                  </a:txBody>
                  <a:tcPr/>
                </a:tc>
              </a:tr>
              <a:tr h="782641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</a:tr>
              <a:tr h="782641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</a:tr>
              <a:tr h="782641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</a:tr>
              <a:tr h="782641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</a:tr>
              <a:tr h="782641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Критерии оценивания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5 – без ошибок</a:t>
            </a:r>
          </a:p>
          <a:p>
            <a:r>
              <a:rPr lang="ru-RU" dirty="0" smtClean="0"/>
              <a:t>4 – 1 ошибка</a:t>
            </a:r>
          </a:p>
          <a:p>
            <a:r>
              <a:rPr lang="ru-RU" dirty="0" smtClean="0"/>
              <a:t>3 – 2 ошибки</a:t>
            </a:r>
          </a:p>
          <a:p>
            <a:r>
              <a:rPr lang="ru-RU" dirty="0" smtClean="0"/>
              <a:t>2 – 3 и более ошибок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Классификация плоских червей</a:t>
            </a:r>
          </a:p>
        </p:txBody>
      </p:sp>
      <p:graphicFrame>
        <p:nvGraphicFramePr>
          <p:cNvPr id="1026" name="Organization Chart 6"/>
          <p:cNvGraphicFramePr>
            <a:graphicFrameLocks/>
          </p:cNvGraphicFramePr>
          <p:nvPr>
            <p:ph idx="1"/>
          </p:nvPr>
        </p:nvGraphicFramePr>
        <p:xfrm>
          <a:off x="685800" y="1295400"/>
          <a:ext cx="7772400" cy="4078288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sp>
        <p:nvSpPr>
          <p:cNvPr id="1036" name="Text Box 17"/>
          <p:cNvSpPr txBox="1">
            <a:spLocks noChangeArrowheads="1"/>
          </p:cNvSpPr>
          <p:nvPr/>
        </p:nvSpPr>
        <p:spPr bwMode="auto">
          <a:xfrm>
            <a:off x="138113" y="5589588"/>
            <a:ext cx="9005887" cy="822325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>
            <a:spAutoFit/>
            <a:flatTx/>
          </a:bodyPr>
          <a:lstStyle/>
          <a:p>
            <a:pPr algn="ctr"/>
            <a:r>
              <a:rPr lang="ru-RU" sz="2400"/>
              <a:t>Известно около 13 тысяч видов плоских червей,</a:t>
            </a:r>
          </a:p>
          <a:p>
            <a:pPr algn="ctr"/>
            <a:r>
              <a:rPr lang="ru-RU" sz="2400"/>
              <a:t> объединенных в 10 классов. Три основных класса изучаем в школе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Класс Сосальщики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39750" y="1341438"/>
            <a:ext cx="4319588" cy="1944687"/>
            <a:chOff x="340" y="1298"/>
            <a:chExt cx="2721" cy="1225"/>
          </a:xfrm>
        </p:grpSpPr>
        <p:pic>
          <p:nvPicPr>
            <p:cNvPr id="5132" name="Picture 5" descr="китайская двуустка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0" y="1298"/>
              <a:ext cx="2721" cy="1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33" name="Text Box 6"/>
            <p:cNvSpPr txBox="1">
              <a:spLocks noChangeArrowheads="1"/>
            </p:cNvSpPr>
            <p:nvPr/>
          </p:nvSpPr>
          <p:spPr bwMode="auto">
            <a:xfrm>
              <a:off x="612" y="1344"/>
              <a:ext cx="174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>
                  <a:solidFill>
                    <a:schemeClr val="bg1"/>
                  </a:solidFill>
                </a:rPr>
                <a:t>Китайская двуустка</a:t>
              </a:r>
            </a:p>
          </p:txBody>
        </p:sp>
      </p:grpSp>
      <p:pic>
        <p:nvPicPr>
          <p:cNvPr id="5124" name="Picture 8" descr="тематода у жаб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2420938"/>
            <a:ext cx="3097212" cy="400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95288" y="3357563"/>
            <a:ext cx="5040312" cy="2736850"/>
            <a:chOff x="340" y="2115"/>
            <a:chExt cx="3175" cy="1724"/>
          </a:xfrm>
        </p:grpSpPr>
        <p:pic>
          <p:nvPicPr>
            <p:cNvPr id="5130" name="Picture 9" descr="печ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0" y="2115"/>
              <a:ext cx="3175" cy="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31" name="Text Box 10"/>
            <p:cNvSpPr txBox="1">
              <a:spLocks noChangeArrowheads="1"/>
            </p:cNvSpPr>
            <p:nvPr/>
          </p:nvSpPr>
          <p:spPr bwMode="auto">
            <a:xfrm>
              <a:off x="418" y="2127"/>
              <a:ext cx="1153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>
                  <a:solidFill>
                    <a:schemeClr val="bg1"/>
                  </a:solidFill>
                </a:rPr>
                <a:t>Печеночный</a:t>
              </a:r>
            </a:p>
            <a:p>
              <a:r>
                <a:rPr lang="ru-RU" sz="2400">
                  <a:solidFill>
                    <a:schemeClr val="bg1"/>
                  </a:solidFill>
                </a:rPr>
                <a:t>сосальщик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932363" y="404813"/>
            <a:ext cx="3887787" cy="2303462"/>
            <a:chOff x="3016" y="255"/>
            <a:chExt cx="2449" cy="1451"/>
          </a:xfrm>
        </p:grpSpPr>
        <p:pic>
          <p:nvPicPr>
            <p:cNvPr id="5128" name="Picture 12" descr="кровяная двуустка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016" y="255"/>
              <a:ext cx="2449" cy="1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9" name="Text Box 13"/>
            <p:cNvSpPr txBox="1">
              <a:spLocks noChangeArrowheads="1"/>
            </p:cNvSpPr>
            <p:nvPr/>
          </p:nvSpPr>
          <p:spPr bwMode="auto">
            <a:xfrm>
              <a:off x="3061" y="1344"/>
              <a:ext cx="16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>
                  <a:solidFill>
                    <a:schemeClr val="bg1"/>
                  </a:solidFill>
                </a:rPr>
                <a:t>Кровяная двуустка</a:t>
              </a:r>
            </a:p>
          </p:txBody>
        </p:sp>
      </p:grpSp>
      <p:pic>
        <p:nvPicPr>
          <p:cNvPr id="5127" name="Picture 15" descr="Энтобделласосальщик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6463" y="2060575"/>
            <a:ext cx="35988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4191000" cy="838200"/>
          </a:xfrm>
        </p:spPr>
        <p:txBody>
          <a:bodyPr/>
          <a:lstStyle/>
          <a:p>
            <a:pPr eaLnBrk="1" hangingPunct="1"/>
            <a:r>
              <a:rPr lang="ru-RU" smtClean="0"/>
              <a:t>Класс Сосальщики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404813"/>
            <a:ext cx="3810000" cy="4648200"/>
          </a:xfrm>
        </p:spPr>
        <p:txBody>
          <a:bodyPr/>
          <a:lstStyle/>
          <a:p>
            <a:pPr eaLnBrk="1" hangingPunct="1"/>
            <a:r>
              <a:rPr lang="ru-RU" sz="2800" smtClean="0"/>
              <a:t> </a:t>
            </a:r>
            <a:r>
              <a:rPr lang="ru-RU" sz="2400" smtClean="0"/>
              <a:t>Листовидная форма;</a:t>
            </a:r>
          </a:p>
          <a:p>
            <a:pPr eaLnBrk="1" hangingPunct="1"/>
            <a:r>
              <a:rPr lang="ru-RU" sz="2400" smtClean="0"/>
              <a:t>Две или более присосок (питание и прикрепление);</a:t>
            </a:r>
          </a:p>
          <a:p>
            <a:pPr eaLnBrk="1" hangingPunct="1"/>
            <a:r>
              <a:rPr lang="ru-RU" sz="2400" smtClean="0"/>
              <a:t>Полости тела нет;</a:t>
            </a:r>
          </a:p>
          <a:p>
            <a:pPr eaLnBrk="1" hangingPunct="1"/>
            <a:r>
              <a:rPr lang="ru-RU" sz="2400" smtClean="0"/>
              <a:t>Разветвленный кишечник;</a:t>
            </a:r>
          </a:p>
          <a:p>
            <a:pPr eaLnBrk="1" hangingPunct="1"/>
            <a:r>
              <a:rPr lang="ru-RU" sz="2400" smtClean="0"/>
              <a:t>Все эндопаразиты;</a:t>
            </a:r>
          </a:p>
          <a:p>
            <a:pPr eaLnBrk="1" hangingPunct="1"/>
            <a:r>
              <a:rPr lang="ru-RU" sz="2400" smtClean="0"/>
              <a:t>4000 видов;</a:t>
            </a:r>
          </a:p>
          <a:p>
            <a:pPr eaLnBrk="1" hangingPunct="1"/>
            <a:r>
              <a:rPr lang="ru-RU" sz="2400" smtClean="0"/>
              <a:t>Кутикула.</a:t>
            </a:r>
          </a:p>
        </p:txBody>
      </p:sp>
      <p:pic>
        <p:nvPicPr>
          <p:cNvPr id="6148" name="Picture 8" descr="кровяная двуустка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908050"/>
            <a:ext cx="3240087" cy="2016125"/>
          </a:xfrm>
          <a:noFill/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0825" y="3213100"/>
            <a:ext cx="4608513" cy="2473325"/>
            <a:chOff x="249" y="2024"/>
            <a:chExt cx="2903" cy="1558"/>
          </a:xfrm>
        </p:grpSpPr>
        <p:pic>
          <p:nvPicPr>
            <p:cNvPr id="6154" name="Picture 9" descr="многоуст в мочевом пузыре лягушки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9" y="2024"/>
              <a:ext cx="2903" cy="1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5" name="Text Box 12"/>
            <p:cNvSpPr txBox="1">
              <a:spLocks noChangeArrowheads="1"/>
            </p:cNvSpPr>
            <p:nvPr/>
          </p:nvSpPr>
          <p:spPr bwMode="auto">
            <a:xfrm>
              <a:off x="431" y="3294"/>
              <a:ext cx="926" cy="288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/>
                <a:t>Многоуст</a:t>
              </a:r>
            </a:p>
          </p:txBody>
        </p:sp>
      </p:grpSp>
      <p:sp>
        <p:nvSpPr>
          <p:cNvPr id="6150" name="Text Box 14"/>
          <p:cNvSpPr txBox="1">
            <a:spLocks noChangeArrowheads="1"/>
          </p:cNvSpPr>
          <p:nvPr/>
        </p:nvSpPr>
        <p:spPr bwMode="auto">
          <a:xfrm>
            <a:off x="539750" y="908050"/>
            <a:ext cx="2708275" cy="4572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Кровяная двуустка</a:t>
            </a: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1979613" y="4724400"/>
            <a:ext cx="6624637" cy="1701800"/>
            <a:chOff x="1156" y="3054"/>
            <a:chExt cx="4173" cy="1072"/>
          </a:xfrm>
        </p:grpSpPr>
        <p:pic>
          <p:nvPicPr>
            <p:cNvPr id="6152" name="Picture 16" descr="паразит тихоок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26" y="3054"/>
              <a:ext cx="2903" cy="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3" name="Text Box 17"/>
            <p:cNvSpPr txBox="1">
              <a:spLocks noChangeArrowheads="1"/>
            </p:cNvSpPr>
            <p:nvPr/>
          </p:nvSpPr>
          <p:spPr bwMode="auto">
            <a:xfrm>
              <a:off x="1156" y="3838"/>
              <a:ext cx="2653" cy="288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/>
                <a:t>Паразит тихоокеанской сельди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68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68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68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68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68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39"/>
          <p:cNvSpPr>
            <a:spLocks noChangeArrowheads="1" noChangeShapeType="1" noTextEdit="1"/>
          </p:cNvSpPr>
          <p:nvPr/>
        </p:nvSpPr>
        <p:spPr bwMode="auto">
          <a:xfrm>
            <a:off x="3636963" y="3573463"/>
            <a:ext cx="358775" cy="668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66FF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7171" name="WordArt 41"/>
          <p:cNvSpPr>
            <a:spLocks noChangeArrowheads="1" noChangeShapeType="1" noTextEdit="1"/>
          </p:cNvSpPr>
          <p:nvPr/>
        </p:nvSpPr>
        <p:spPr bwMode="auto">
          <a:xfrm>
            <a:off x="250825" y="908050"/>
            <a:ext cx="360363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66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172" name="WordArt 42"/>
          <p:cNvSpPr>
            <a:spLocks noChangeArrowheads="1" noChangeShapeType="1" noTextEdit="1"/>
          </p:cNvSpPr>
          <p:nvPr/>
        </p:nvSpPr>
        <p:spPr bwMode="auto">
          <a:xfrm>
            <a:off x="3348038" y="908050"/>
            <a:ext cx="344487" cy="6905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66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7173" name="WordArt 43"/>
          <p:cNvSpPr>
            <a:spLocks noChangeArrowheads="1" noChangeShapeType="1" noTextEdit="1"/>
          </p:cNvSpPr>
          <p:nvPr/>
        </p:nvSpPr>
        <p:spPr bwMode="auto">
          <a:xfrm>
            <a:off x="6186488" y="981075"/>
            <a:ext cx="401637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66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7174" name="WordArt 44"/>
          <p:cNvSpPr>
            <a:spLocks noChangeArrowheads="1" noChangeShapeType="1" noTextEdit="1"/>
          </p:cNvSpPr>
          <p:nvPr/>
        </p:nvSpPr>
        <p:spPr bwMode="auto">
          <a:xfrm>
            <a:off x="539750" y="3500438"/>
            <a:ext cx="344488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66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7175" name="WordArt 45"/>
          <p:cNvSpPr>
            <a:spLocks noChangeArrowheads="1" noChangeShapeType="1" noTextEdit="1"/>
          </p:cNvSpPr>
          <p:nvPr/>
        </p:nvSpPr>
        <p:spPr bwMode="auto">
          <a:xfrm>
            <a:off x="6402388" y="3573463"/>
            <a:ext cx="330200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66FF"/>
                </a:solidFill>
                <a:latin typeface="Arial"/>
                <a:cs typeface="Arial"/>
              </a:rPr>
              <a:t>6</a:t>
            </a:r>
          </a:p>
        </p:txBody>
      </p:sp>
      <p:pic>
        <p:nvPicPr>
          <p:cNvPr id="7176" name="Picture 7" descr="05_11_1A"/>
          <p:cNvPicPr>
            <a:picLocks noChangeAspect="1" noChangeArrowheads="1"/>
          </p:cNvPicPr>
          <p:nvPr/>
        </p:nvPicPr>
        <p:blipFill>
          <a:blip r:embed="rId2"/>
          <a:srcRect l="5667" t="20139" r="82979" b="52139"/>
          <a:stretch>
            <a:fillRect/>
          </a:stretch>
        </p:blipFill>
        <p:spPr bwMode="auto">
          <a:xfrm>
            <a:off x="6961188" y="3649663"/>
            <a:ext cx="15843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10" descr="05_11_1A"/>
          <p:cNvPicPr>
            <a:picLocks noChangeAspect="1" noChangeArrowheads="1"/>
          </p:cNvPicPr>
          <p:nvPr/>
        </p:nvPicPr>
        <p:blipFill>
          <a:blip r:embed="rId2"/>
          <a:srcRect l="75604" t="70555" r="6438" b="10556"/>
          <a:stretch>
            <a:fillRect/>
          </a:stretch>
        </p:blipFill>
        <p:spPr bwMode="auto">
          <a:xfrm>
            <a:off x="6799263" y="1130300"/>
            <a:ext cx="20891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6" descr="05_11_1A"/>
          <p:cNvPicPr>
            <a:picLocks noChangeAspect="1" noChangeArrowheads="1"/>
          </p:cNvPicPr>
          <p:nvPr/>
        </p:nvPicPr>
        <p:blipFill>
          <a:blip r:embed="rId2"/>
          <a:srcRect l="31187" t="1250" r="36688" b="71028"/>
          <a:stretch>
            <a:fillRect/>
          </a:stretch>
        </p:blipFill>
        <p:spPr bwMode="auto">
          <a:xfrm>
            <a:off x="854075" y="1252538"/>
            <a:ext cx="24479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32" descr="05_11_1A"/>
          <p:cNvPicPr>
            <a:picLocks noChangeAspect="1" noChangeArrowheads="1"/>
          </p:cNvPicPr>
          <p:nvPr/>
        </p:nvPicPr>
        <p:blipFill>
          <a:blip r:embed="rId2"/>
          <a:srcRect l="70876" t="17612" r="17792" b="66000"/>
          <a:stretch>
            <a:fillRect/>
          </a:stretch>
        </p:blipFill>
        <p:spPr bwMode="auto">
          <a:xfrm>
            <a:off x="3840163" y="1054100"/>
            <a:ext cx="20764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20" descr="05_11_1A"/>
          <p:cNvPicPr>
            <a:picLocks noChangeAspect="1" noChangeArrowheads="1"/>
          </p:cNvPicPr>
          <p:nvPr/>
        </p:nvPicPr>
        <p:blipFill>
          <a:blip r:embed="rId2"/>
          <a:srcRect l="27417" t="70555" r="36687"/>
          <a:stretch>
            <a:fillRect/>
          </a:stretch>
        </p:blipFill>
        <p:spPr bwMode="auto">
          <a:xfrm>
            <a:off x="782638" y="4271963"/>
            <a:ext cx="2736850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1" name="Picture 8" descr="05_11_1A"/>
          <p:cNvPicPr>
            <a:picLocks noChangeAspect="1" noChangeArrowheads="1"/>
          </p:cNvPicPr>
          <p:nvPr/>
        </p:nvPicPr>
        <p:blipFill>
          <a:blip r:embed="rId2"/>
          <a:srcRect l="7562" t="59222" r="76375" b="29445"/>
          <a:stretch>
            <a:fillRect/>
          </a:stretch>
        </p:blipFill>
        <p:spPr bwMode="auto">
          <a:xfrm>
            <a:off x="4098925" y="4324350"/>
            <a:ext cx="2089150" cy="1439863"/>
          </a:xfrm>
          <a:prstGeom prst="rect">
            <a:avLst/>
          </a:prstGeom>
          <a:solidFill>
            <a:srgbClr val="00808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Класс Ленточные черви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23850" y="1052513"/>
            <a:ext cx="5472113" cy="3290887"/>
            <a:chOff x="1474" y="1175"/>
            <a:chExt cx="3447" cy="2073"/>
          </a:xfrm>
        </p:grpSpPr>
        <p:pic>
          <p:nvPicPr>
            <p:cNvPr id="8202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74" y="1207"/>
              <a:ext cx="3447" cy="2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203" name="Text Box 7"/>
            <p:cNvSpPr txBox="1">
              <a:spLocks noChangeArrowheads="1"/>
            </p:cNvSpPr>
            <p:nvPr/>
          </p:nvSpPr>
          <p:spPr bwMode="auto">
            <a:xfrm>
              <a:off x="2006" y="1175"/>
              <a:ext cx="1273" cy="288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/>
                <a:t>Бычий цепень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148263" y="1125538"/>
            <a:ext cx="3670300" cy="5184775"/>
            <a:chOff x="3198" y="300"/>
            <a:chExt cx="2312" cy="3720"/>
          </a:xfrm>
        </p:grpSpPr>
        <p:pic>
          <p:nvPicPr>
            <p:cNvPr id="8200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98" y="300"/>
              <a:ext cx="2312" cy="3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201" name="Text Box 10"/>
            <p:cNvSpPr txBox="1">
              <a:spLocks noChangeArrowheads="1"/>
            </p:cNvSpPr>
            <p:nvPr/>
          </p:nvSpPr>
          <p:spPr bwMode="auto">
            <a:xfrm>
              <a:off x="3457" y="3624"/>
              <a:ext cx="1508" cy="328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/>
                <a:t>Широкий лентец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971550" y="4076700"/>
            <a:ext cx="3889375" cy="2474913"/>
            <a:chOff x="657" y="2523"/>
            <a:chExt cx="2450" cy="1559"/>
          </a:xfrm>
        </p:grpSpPr>
        <p:pic>
          <p:nvPicPr>
            <p:cNvPr id="8198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5400000">
              <a:off x="1102" y="2078"/>
              <a:ext cx="1559" cy="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199" name="Text Box 13"/>
            <p:cNvSpPr txBox="1">
              <a:spLocks noChangeArrowheads="1"/>
            </p:cNvSpPr>
            <p:nvPr/>
          </p:nvSpPr>
          <p:spPr bwMode="auto">
            <a:xfrm>
              <a:off x="872" y="3715"/>
              <a:ext cx="1119" cy="288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/>
                <a:t>Эхинококки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50825" y="188913"/>
            <a:ext cx="8493125" cy="6459537"/>
            <a:chOff x="158" y="251"/>
            <a:chExt cx="5350" cy="4069"/>
          </a:xfrm>
        </p:grpSpPr>
        <p:pic>
          <p:nvPicPr>
            <p:cNvPr id="9222" name="Picture 4"/>
            <p:cNvPicPr>
              <a:picLocks noChangeAspect="1" noChangeArrowheads="1"/>
            </p:cNvPicPr>
            <p:nvPr/>
          </p:nvPicPr>
          <p:blipFill>
            <a:blip r:embed="rId2"/>
            <a:srcRect l="5908" t="5707" r="7014" b="6683"/>
            <a:stretch>
              <a:fillRect/>
            </a:stretch>
          </p:blipFill>
          <p:spPr bwMode="auto">
            <a:xfrm>
              <a:off x="158" y="255"/>
              <a:ext cx="5350" cy="4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223" name="Text Box 5"/>
            <p:cNvSpPr txBox="1">
              <a:spLocks noChangeArrowheads="1"/>
            </p:cNvSpPr>
            <p:nvPr/>
          </p:nvSpPr>
          <p:spPr bwMode="auto">
            <a:xfrm>
              <a:off x="373" y="251"/>
              <a:ext cx="267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200"/>
                <a:t>Головка бычьего цепня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867400" y="3716338"/>
            <a:ext cx="2935288" cy="2879725"/>
            <a:chOff x="3787" y="2387"/>
            <a:chExt cx="1849" cy="1814"/>
          </a:xfrm>
        </p:grpSpPr>
        <p:pic>
          <p:nvPicPr>
            <p:cNvPr id="9220" name="Picture 7" descr="Солитер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87" y="2387"/>
              <a:ext cx="1800" cy="1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1" name="Text Box 8"/>
            <p:cNvSpPr txBox="1">
              <a:spLocks noChangeArrowheads="1"/>
            </p:cNvSpPr>
            <p:nvPr/>
          </p:nvSpPr>
          <p:spPr bwMode="auto">
            <a:xfrm>
              <a:off x="3833" y="3874"/>
              <a:ext cx="1803" cy="32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/>
                <a:t>Головка солитера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mtClean="0"/>
              <a:t>Финны эхинококка и свиного цепня</a:t>
            </a:r>
          </a:p>
        </p:txBody>
      </p:sp>
      <p:pic>
        <p:nvPicPr>
          <p:cNvPr id="10243" name="Picture 5" descr="эхинокок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196975"/>
            <a:ext cx="5754687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6" descr="Рис. 13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736975"/>
            <a:ext cx="3595688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7" descr="Рис. 6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1187450"/>
            <a:ext cx="201612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Вопросы для мини – проекта.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Кто является окончательным и промежуточным хозяином червя?</a:t>
            </a:r>
          </a:p>
          <a:p>
            <a:pPr eaLnBrk="1" hangingPunct="1"/>
            <a:r>
              <a:rPr lang="ru-RU" smtClean="0"/>
              <a:t>Где поселяются личинки и взрослые особи?</a:t>
            </a:r>
          </a:p>
          <a:p>
            <a:pPr eaLnBrk="1" hangingPunct="1"/>
            <a:r>
              <a:rPr lang="ru-RU" smtClean="0"/>
              <a:t>Каковы пути заражения?</a:t>
            </a:r>
          </a:p>
          <a:p>
            <a:pPr eaLnBrk="1" hangingPunct="1"/>
            <a:r>
              <a:rPr lang="ru-RU" smtClean="0"/>
              <a:t>Какие меры профилактики заражения данным паразитическим червем вы можете предложить?</a:t>
            </a:r>
          </a:p>
        </p:txBody>
      </p:sp>
      <p:pic>
        <p:nvPicPr>
          <p:cNvPr id="11268" name="Picture 5" descr="cowcartoon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70750" y="188913"/>
            <a:ext cx="187325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</TotalTime>
  <Words>191</Words>
  <PresentationFormat>Экран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Справедливость</vt:lpstr>
      <vt:lpstr>Многообразие плоских червей</vt:lpstr>
      <vt:lpstr>Взаимопроверка</vt:lpstr>
      <vt:lpstr>Критерии оценивания</vt:lpstr>
      <vt:lpstr>Классификация плоских червей</vt:lpstr>
      <vt:lpstr>Класс Сосальщики</vt:lpstr>
      <vt:lpstr>Класс Сосальщики</vt:lpstr>
      <vt:lpstr>Слайд 7</vt:lpstr>
      <vt:lpstr>Класс Ленточные черви</vt:lpstr>
      <vt:lpstr>Слайд 9</vt:lpstr>
      <vt:lpstr>Финны эхинококка и свиного цепня</vt:lpstr>
      <vt:lpstr>Вопросы для мини – проекта.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Многообразие плоских червей</dc:title>
  <cp:lastModifiedBy>Tramp</cp:lastModifiedBy>
  <cp:revision>2</cp:revision>
  <dcterms:modified xsi:type="dcterms:W3CDTF">2017-09-27T09:48:53Z</dcterms:modified>
</cp:coreProperties>
</file>